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1" r:id="rId16"/>
    <p:sldId id="272" r:id="rId17"/>
  </p:sldIdLst>
  <p:sldSz cx="9144000" cy="6858000" type="screen4x3"/>
  <p:notesSz cx="673576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72400" cy="4929223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АНАЛИЗ</a:t>
            </a:r>
            <a:r>
              <a:rPr lang="ru-RU" sz="4000" b="1" i="1" dirty="0" smtClean="0">
                <a:solidFill>
                  <a:srgbClr val="C00000"/>
                </a:solidFill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</a:rPr>
            </a:br>
            <a:r>
              <a:rPr lang="ru-RU" sz="4000" b="1" i="1" dirty="0" smtClean="0">
                <a:solidFill>
                  <a:srgbClr val="C00000"/>
                </a:solidFill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</a:rPr>
            </a:br>
            <a:r>
              <a:rPr lang="ru-RU" sz="4000" b="1" i="1" dirty="0" smtClean="0">
                <a:solidFill>
                  <a:srgbClr val="C00000"/>
                </a:solidFill>
              </a:rPr>
              <a:t>«АРГУМЕНТАЦИЯ. ПРИВЛЕЧЕНИЕ ЛИТЕРАТУРНОГО МАТЕРИАЛА»</a:t>
            </a:r>
            <a:br>
              <a:rPr lang="ru-RU" sz="4000" b="1" i="1" dirty="0" smtClean="0">
                <a:solidFill>
                  <a:srgbClr val="C00000"/>
                </a:solidFill>
              </a:rPr>
            </a:br>
            <a:r>
              <a:rPr lang="ru-RU" sz="4000" b="1" i="1" dirty="0" smtClean="0">
                <a:solidFill>
                  <a:srgbClr val="C00000"/>
                </a:solidFill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</a:rPr>
            </a:br>
            <a:r>
              <a:rPr lang="ru-RU" sz="4000" b="1" i="1" dirty="0" smtClean="0">
                <a:solidFill>
                  <a:srgbClr val="0070C0"/>
                </a:solidFill>
              </a:rPr>
              <a:t>«КОМПОЗИЦИЯ И ЛОГИКА РАССУЖДЕНИЯ»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В самых примитивных случаях литературный </a:t>
            </a:r>
            <a:r>
              <a:rPr lang="ru-RU" b="1" i="1" dirty="0" smtClean="0">
                <a:solidFill>
                  <a:srgbClr val="C00000"/>
                </a:solidFill>
              </a:rPr>
              <a:t>пример выбирается </a:t>
            </a:r>
            <a:r>
              <a:rPr lang="ru-RU" dirty="0" smtClean="0"/>
              <a:t>на основе соответствия его содержания </a:t>
            </a:r>
            <a:r>
              <a:rPr lang="ru-RU" b="1" i="1" dirty="0" smtClean="0">
                <a:solidFill>
                  <a:srgbClr val="C00000"/>
                </a:solidFill>
              </a:rPr>
              <a:t>ключевым словам темы </a:t>
            </a:r>
            <a:r>
              <a:rPr lang="ru-RU" dirty="0" smtClean="0"/>
              <a:t>сочинения, тезисы подкрепляются общими рассуждениями о тексте в нужном для обоснования ракурсе (анализ литературного произведения выполняет функцию аргумента; однако текст осмыслен на уровне самых общих рассуждений о его содержании, </a:t>
            </a:r>
            <a:r>
              <a:rPr lang="ru-RU" b="1" i="1" dirty="0" smtClean="0">
                <a:solidFill>
                  <a:srgbClr val="C00000"/>
                </a:solidFill>
              </a:rPr>
              <a:t>без отсылки к конкретным </a:t>
            </a:r>
            <a:r>
              <a:rPr lang="ru-RU" b="1" i="1" dirty="0" err="1" smtClean="0">
                <a:solidFill>
                  <a:srgbClr val="C00000"/>
                </a:solidFill>
              </a:rPr>
              <a:t>микросюжетам</a:t>
            </a:r>
            <a:r>
              <a:rPr lang="ru-RU" b="1" i="1" dirty="0" smtClean="0">
                <a:solidFill>
                  <a:srgbClr val="C00000"/>
                </a:solidFill>
              </a:rPr>
              <a:t>, героям, деталям</a:t>
            </a:r>
            <a:r>
              <a:rPr lang="ru-RU" dirty="0" smtClean="0"/>
              <a:t>, особенностям изобразительной манеры автора, что не позволяет судить о подлинной начитанности выпускника и знании им конкретного литературного произведения)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131910"/>
          </a:xfrm>
        </p:spPr>
        <p:txBody>
          <a:bodyPr>
            <a:noAutofit/>
          </a:bodyPr>
          <a:lstStyle/>
          <a:p>
            <a:pPr lvl="0"/>
            <a:r>
              <a:rPr lang="ru-RU" sz="3200" b="1" i="1" dirty="0" smtClean="0">
                <a:solidFill>
                  <a:srgbClr val="C00000"/>
                </a:solidFill>
              </a:rPr>
              <a:t>Проблемные зоны, связанные с аргументацией позиции автора сочинения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Перегрузка</a:t>
            </a:r>
            <a:r>
              <a:rPr lang="ru-RU" dirty="0" smtClean="0"/>
              <a:t> сочинения литературными </a:t>
            </a:r>
            <a:r>
              <a:rPr lang="ru-RU" b="1" i="1" dirty="0" smtClean="0">
                <a:solidFill>
                  <a:srgbClr val="C00000"/>
                </a:solidFill>
              </a:rPr>
              <a:t>примерами</a:t>
            </a:r>
            <a:r>
              <a:rPr lang="ru-RU" dirty="0" smtClean="0"/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в ущерб </a:t>
            </a:r>
            <a:r>
              <a:rPr lang="ru-RU" dirty="0" smtClean="0"/>
              <a:t>глубине рассуждения;</a:t>
            </a:r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упрощенный подход </a:t>
            </a:r>
            <a:r>
              <a:rPr lang="ru-RU" dirty="0" smtClean="0"/>
              <a:t>к раскрытию темы и подбору аргументов;</a:t>
            </a:r>
          </a:p>
          <a:p>
            <a:pPr lvl="0"/>
            <a:r>
              <a:rPr lang="ru-RU" dirty="0" smtClean="0"/>
              <a:t>преобладание </a:t>
            </a:r>
            <a:r>
              <a:rPr lang="ru-RU" b="1" i="1" dirty="0" smtClean="0">
                <a:solidFill>
                  <a:srgbClr val="C00000"/>
                </a:solidFill>
              </a:rPr>
              <a:t>пересказа</a:t>
            </a:r>
            <a:r>
              <a:rPr lang="ru-RU" dirty="0" smtClean="0"/>
              <a:t> при обращении к литературному произведению в ущерб анализу и рассуждению;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72560" cy="1131910"/>
          </a:xfrm>
        </p:spPr>
        <p:txBody>
          <a:bodyPr>
            <a:noAutofit/>
          </a:bodyPr>
          <a:lstStyle/>
          <a:p>
            <a:pPr lvl="0"/>
            <a:r>
              <a:rPr lang="ru-RU" sz="3200" b="1" i="1" dirty="0" smtClean="0">
                <a:solidFill>
                  <a:srgbClr val="C00000"/>
                </a:solidFill>
              </a:rPr>
              <a:t>Проблемные зоны, связанные с аргументацией позиции автора сочинения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14488"/>
            <a:ext cx="8572560" cy="4714908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sz="3600" dirty="0" smtClean="0"/>
              <a:t>литературный материал </a:t>
            </a:r>
            <a:r>
              <a:rPr lang="ru-RU" sz="3600" b="1" i="1" dirty="0" smtClean="0">
                <a:solidFill>
                  <a:srgbClr val="C00000"/>
                </a:solidFill>
              </a:rPr>
              <a:t>не иллюстрирует </a:t>
            </a:r>
            <a:r>
              <a:rPr lang="ru-RU" sz="3600" dirty="0" smtClean="0"/>
              <a:t>и не углубляет тему (он предъявляется в виде краткого аналитического разбора или прокомментированного эпизода); </a:t>
            </a:r>
          </a:p>
          <a:p>
            <a:pPr lvl="0"/>
            <a:r>
              <a:rPr lang="ru-RU" sz="3600" dirty="0" smtClean="0"/>
              <a:t> формальное привлечение текста, искусственное соединение содержательных элементов текста (</a:t>
            </a:r>
            <a:r>
              <a:rPr lang="ru-RU" sz="3600" b="1" i="1" dirty="0" smtClean="0">
                <a:solidFill>
                  <a:srgbClr val="C00000"/>
                </a:solidFill>
              </a:rPr>
              <a:t>литературные примеры не являются основанием для  вывода</a:t>
            </a:r>
            <a:r>
              <a:rPr lang="ru-RU" sz="3600" dirty="0" smtClean="0"/>
              <a:t>);</a:t>
            </a:r>
          </a:p>
          <a:p>
            <a:pPr lvl="0"/>
            <a:r>
              <a:rPr lang="ru-RU" sz="3600" dirty="0" smtClean="0"/>
              <a:t>недостаточно сформированное умение логично сопрягать тезис и аргумент (</a:t>
            </a:r>
            <a:r>
              <a:rPr lang="ru-RU" sz="3600" b="1" i="1" dirty="0" smtClean="0">
                <a:solidFill>
                  <a:srgbClr val="C00000"/>
                </a:solidFill>
              </a:rPr>
              <a:t>неумение связывать </a:t>
            </a:r>
            <a:r>
              <a:rPr lang="ru-RU" sz="3600" dirty="0" smtClean="0"/>
              <a:t>собственный </a:t>
            </a:r>
            <a:r>
              <a:rPr lang="ru-RU" sz="3600" b="1" i="1" dirty="0" smtClean="0">
                <a:solidFill>
                  <a:srgbClr val="C00000"/>
                </a:solidFill>
              </a:rPr>
              <a:t>тезис</a:t>
            </a:r>
            <a:r>
              <a:rPr lang="ru-RU" sz="3600" dirty="0" smtClean="0"/>
              <a:t> </a:t>
            </a:r>
            <a:r>
              <a:rPr lang="ru-RU" sz="3600" b="1" i="1" dirty="0" smtClean="0">
                <a:solidFill>
                  <a:srgbClr val="C00000"/>
                </a:solidFill>
              </a:rPr>
              <a:t>с</a:t>
            </a:r>
            <a:r>
              <a:rPr lang="ru-RU" sz="3600" dirty="0" smtClean="0"/>
              <a:t> отсылкой к тексту </a:t>
            </a:r>
            <a:r>
              <a:rPr lang="ru-RU" sz="3600" b="1" dirty="0" smtClean="0">
                <a:solidFill>
                  <a:srgbClr val="C00000"/>
                </a:solidFill>
              </a:rPr>
              <a:t>произведения</a:t>
            </a:r>
            <a:r>
              <a:rPr lang="ru-RU" sz="3600" dirty="0" smtClean="0"/>
              <a:t> так, чтобы она стала доказательством тезиса, то есть аргументом);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8" cy="1131910"/>
          </a:xfrm>
        </p:spPr>
        <p:txBody>
          <a:bodyPr>
            <a:noAutofit/>
          </a:bodyPr>
          <a:lstStyle/>
          <a:p>
            <a:pPr lvl="0"/>
            <a:r>
              <a:rPr lang="ru-RU" sz="3200" b="1" i="1" dirty="0" smtClean="0">
                <a:solidFill>
                  <a:srgbClr val="C00000"/>
                </a:solidFill>
              </a:rPr>
              <a:t>Проблемные зоны, связанные с аргументацией позиции автора сочинения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наличие различных </a:t>
            </a:r>
            <a:r>
              <a:rPr lang="ru-RU" b="1" i="1" dirty="0" smtClean="0">
                <a:solidFill>
                  <a:srgbClr val="C00000"/>
                </a:solidFill>
              </a:rPr>
              <a:t>пафосных текстовых конструкций</a:t>
            </a:r>
            <a:r>
              <a:rPr lang="ru-RU" dirty="0" smtClean="0"/>
              <a:t>, взывающих к чувствам экзаменатора и </a:t>
            </a:r>
            <a:r>
              <a:rPr lang="ru-RU" b="1" i="1" dirty="0" smtClean="0">
                <a:solidFill>
                  <a:srgbClr val="C00000"/>
                </a:solidFill>
              </a:rPr>
              <a:t>не имеющих никакой значимости </a:t>
            </a:r>
            <a:r>
              <a:rPr lang="ru-RU" dirty="0" smtClean="0"/>
              <a:t>для раскрытия темы), а также демагогических рассуждений, не подкрепленных аргументами, иррациональных утверждений;</a:t>
            </a:r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вытеснение аргументов примерами из текста</a:t>
            </a:r>
            <a:r>
              <a:rPr lang="ru-RU" dirty="0" smtClean="0"/>
              <a:t>, которые </a:t>
            </a:r>
            <a:r>
              <a:rPr lang="ru-RU" b="1" i="1" dirty="0" smtClean="0">
                <a:solidFill>
                  <a:srgbClr val="C00000"/>
                </a:solidFill>
              </a:rPr>
              <a:t>не имеют </a:t>
            </a:r>
            <a:r>
              <a:rPr lang="ru-RU" dirty="0" smtClean="0"/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отношения к тезису </a:t>
            </a:r>
            <a:r>
              <a:rPr lang="ru-RU" dirty="0" smtClean="0"/>
              <a:t>(иногда вообще с ним не связаны), не доказывают мысль, высказанную обучающимся ранее, и недостаточны для подтверждения тезиса.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«КОМПОЗИЦИЯ И ЛОГИКА РАССУЖДЕНИЯ»</a:t>
            </a:r>
            <a:endParaRPr lang="ru-RU" sz="3600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/>
          </a:bodyPr>
          <a:lstStyle/>
          <a:p>
            <a:pPr lvl="0"/>
            <a:r>
              <a:rPr lang="ru-RU" b="1" i="1" dirty="0" smtClean="0">
                <a:solidFill>
                  <a:srgbClr val="0070C0"/>
                </a:solidFill>
              </a:rPr>
              <a:t>диспропорции в объеме смысловых частей </a:t>
            </a:r>
            <a:r>
              <a:rPr lang="ru-RU" dirty="0" smtClean="0"/>
              <a:t>работы; несоответствие между объемом вступления, основной части и заключения;</a:t>
            </a:r>
          </a:p>
          <a:p>
            <a:pPr lvl="0"/>
            <a:r>
              <a:rPr lang="ru-RU" b="1" i="1" dirty="0" smtClean="0">
                <a:solidFill>
                  <a:srgbClr val="0070C0"/>
                </a:solidFill>
              </a:rPr>
              <a:t>неумение строго следовать теме </a:t>
            </a:r>
            <a:r>
              <a:rPr lang="ru-RU" dirty="0" smtClean="0"/>
              <a:t>сочинения в ходе рассуждения;</a:t>
            </a:r>
          </a:p>
          <a:p>
            <a:pPr lvl="0"/>
            <a:r>
              <a:rPr lang="ru-RU" dirty="0" smtClean="0"/>
              <a:t>наличие </a:t>
            </a:r>
            <a:r>
              <a:rPr lang="ru-RU" b="1" i="1" dirty="0" smtClean="0">
                <a:solidFill>
                  <a:srgbClr val="0070C0"/>
                </a:solidFill>
              </a:rPr>
              <a:t>во вступлении избыточной </a:t>
            </a:r>
            <a:r>
              <a:rPr lang="ru-RU" dirty="0" smtClean="0"/>
              <a:t>информации;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«КОМПОЗИЦИЯ И ЛОГИКА РАССУЖДЕНИЯ»</a:t>
            </a:r>
            <a:endParaRPr lang="ru-RU" sz="3600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i="1" dirty="0" smtClean="0">
                <a:solidFill>
                  <a:srgbClr val="0070C0"/>
                </a:solidFill>
              </a:rPr>
              <a:t>отсутствие во вступлении постановки проблемы</a:t>
            </a:r>
            <a:r>
              <a:rPr lang="ru-RU" dirty="0" smtClean="0"/>
              <a:t>, которая будет разрешаться в основной части, или формулировки ключевого </a:t>
            </a:r>
            <a:r>
              <a:rPr lang="ru-RU" b="1" i="1" dirty="0" smtClean="0">
                <a:solidFill>
                  <a:srgbClr val="0070C0"/>
                </a:solidFill>
              </a:rPr>
              <a:t>тезиса</a:t>
            </a:r>
            <a:r>
              <a:rPr lang="ru-RU" dirty="0" smtClean="0"/>
              <a:t>, который будет там доказываться;</a:t>
            </a:r>
          </a:p>
          <a:p>
            <a:r>
              <a:rPr lang="ru-RU" dirty="0" smtClean="0"/>
              <a:t>несоразмерность объема </a:t>
            </a:r>
            <a:r>
              <a:rPr lang="ru-RU" b="1" i="1" dirty="0" smtClean="0">
                <a:solidFill>
                  <a:srgbClr val="0070C0"/>
                </a:solidFill>
              </a:rPr>
              <a:t>собственного размышления и аргумента </a:t>
            </a:r>
            <a:r>
              <a:rPr lang="ru-RU" dirty="0" smtClean="0"/>
              <a:t>(</a:t>
            </a:r>
            <a:r>
              <a:rPr lang="ru-RU" dirty="0" err="1" smtClean="0"/>
              <a:t>ов</a:t>
            </a:r>
            <a:r>
              <a:rPr lang="ru-RU" dirty="0" smtClean="0"/>
              <a:t>).</a:t>
            </a:r>
          </a:p>
          <a:p>
            <a:pPr lvl="0"/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«КОМПОЗИЦИЯ И ЛОГИКА РАССУЖДЕНИЯ»</a:t>
            </a:r>
            <a:endParaRPr lang="ru-RU" sz="3600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14353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формулирование несоразмерно короткого и необоснованного </a:t>
            </a:r>
            <a:r>
              <a:rPr lang="ru-RU" b="1" i="1" dirty="0" smtClean="0">
                <a:solidFill>
                  <a:srgbClr val="0070C0"/>
                </a:solidFill>
              </a:rPr>
              <a:t>заключения, не содержащего необходимых  выводов и обобщений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содержательное </a:t>
            </a:r>
            <a:r>
              <a:rPr lang="ru-RU" b="1" i="1" dirty="0" smtClean="0">
                <a:solidFill>
                  <a:srgbClr val="0070C0"/>
                </a:solidFill>
              </a:rPr>
              <a:t>несоответствие заключения вступлению/ теме/ </a:t>
            </a:r>
            <a:r>
              <a:rPr lang="ru-RU" dirty="0" smtClean="0"/>
              <a:t>основному тексту сочинения; </a:t>
            </a:r>
          </a:p>
          <a:p>
            <a:pPr lvl="0"/>
            <a:r>
              <a:rPr lang="ru-RU" b="1" i="1" dirty="0" smtClean="0">
                <a:solidFill>
                  <a:srgbClr val="0070C0"/>
                </a:solidFill>
              </a:rPr>
              <a:t>нечеткое формулирование тезисов</a:t>
            </a:r>
            <a:r>
              <a:rPr lang="ru-RU" dirty="0" smtClean="0"/>
              <a:t>, затрудняющее  их встраивание в логическую структуру сочинения; </a:t>
            </a:r>
          </a:p>
          <a:p>
            <a:pPr lvl="0"/>
            <a:r>
              <a:rPr lang="ru-RU" dirty="0" smtClean="0"/>
              <a:t>содержательное </a:t>
            </a:r>
            <a:r>
              <a:rPr lang="ru-RU" b="1" i="1" dirty="0" smtClean="0">
                <a:solidFill>
                  <a:srgbClr val="0070C0"/>
                </a:solidFill>
              </a:rPr>
              <a:t>противоречие между тезисами</a:t>
            </a:r>
            <a:r>
              <a:rPr lang="ru-RU" dirty="0" smtClean="0"/>
              <a:t>, сформулированными в разных частях сочинения;</a:t>
            </a:r>
          </a:p>
          <a:p>
            <a:pPr lvl="0"/>
            <a:r>
              <a:rPr lang="ru-RU" b="1" i="1" dirty="0" err="1" smtClean="0">
                <a:solidFill>
                  <a:srgbClr val="0070C0"/>
                </a:solidFill>
              </a:rPr>
              <a:t>неразличение</a:t>
            </a:r>
            <a:r>
              <a:rPr lang="ru-RU" b="1" i="1" dirty="0" smtClean="0">
                <a:solidFill>
                  <a:srgbClr val="0070C0"/>
                </a:solidFill>
              </a:rPr>
              <a:t> понятий «пример» и «аргумент», </a:t>
            </a:r>
            <a:r>
              <a:rPr lang="ru-RU" dirty="0" smtClean="0"/>
              <a:t>неумение формулировать на основе примера </a:t>
            </a:r>
            <a:r>
              <a:rPr lang="ru-RU" b="1" i="1" dirty="0" err="1" smtClean="0">
                <a:solidFill>
                  <a:srgbClr val="0070C0"/>
                </a:solidFill>
              </a:rPr>
              <a:t>микровывод</a:t>
            </a:r>
            <a:r>
              <a:rPr lang="ru-RU" dirty="0" smtClean="0"/>
              <a:t>, соотнесенный с выдвигаемым тезисом.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«АРГУМЕНТАЦИЯ. ПРИВЛЕЧЕНИЕ ЛИТЕРАТУРНОГО МАТЕРИАЛА»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Редкое</a:t>
            </a:r>
            <a:r>
              <a:rPr lang="ru-RU" dirty="0" smtClean="0"/>
              <a:t> обращение к </a:t>
            </a:r>
            <a:r>
              <a:rPr lang="ru-RU" b="1" i="1" dirty="0" smtClean="0">
                <a:solidFill>
                  <a:srgbClr val="C00000"/>
                </a:solidFill>
              </a:rPr>
              <a:t>современной русской </a:t>
            </a:r>
            <a:r>
              <a:rPr lang="ru-RU" dirty="0" smtClean="0"/>
              <a:t>литературе последних десятилетий (исключение составляют произведения авторов второй половины XX века, изучавшиеся в рамках школьной программы), </a:t>
            </a:r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Единичные</a:t>
            </a:r>
            <a:r>
              <a:rPr lang="ru-RU" dirty="0" smtClean="0"/>
              <a:t> случаи обращения к </a:t>
            </a:r>
            <a:r>
              <a:rPr lang="ru-RU" b="1" i="1" dirty="0" smtClean="0">
                <a:solidFill>
                  <a:srgbClr val="C00000"/>
                </a:solidFill>
              </a:rPr>
              <a:t>зарубежной</a:t>
            </a:r>
            <a:r>
              <a:rPr lang="ru-RU" dirty="0" smtClean="0"/>
              <a:t> классической литературе (исключение составляет современная зарубежная беллетристика).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«АРГУМЕНТАЦИЯ. ПРИВЛЕЧЕНИЕ ЛИТЕРАТУРНОГО МАТЕРИАЛА»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/>
          <a:lstStyle/>
          <a:p>
            <a:r>
              <a:rPr lang="ru-RU" dirty="0" smtClean="0"/>
              <a:t>Массовым является факт привлечения двух (а нередко и более) литературных произведений (в соответствии с Критерием 2 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	«Участник должен строить рассуждение, привлекая для аргументации не менее одного произведения отечественной или мировой литературы»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«АРГУМЕНТАЦИЯ. ПРИВЛЕЧЕНИЕ ЛИТЕРАТУРНОГО МАТЕРИАЛА»</a:t>
            </a:r>
            <a:endParaRPr lang="ru-RU" sz="3600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Влияние формата ЕГЭ </a:t>
            </a:r>
            <a:r>
              <a:rPr lang="ru-RU" dirty="0" smtClean="0"/>
              <a:t>по русскому языку, содержащего требование привлечения 2-х аргументов;</a:t>
            </a:r>
          </a:p>
          <a:p>
            <a:pPr lvl="0"/>
            <a:r>
              <a:rPr lang="ru-RU" dirty="0" smtClean="0"/>
              <a:t> своеобразная </a:t>
            </a:r>
            <a:r>
              <a:rPr lang="ru-RU" b="1" i="1" dirty="0" smtClean="0">
                <a:solidFill>
                  <a:srgbClr val="C00000"/>
                </a:solidFill>
              </a:rPr>
              <a:t>«подстраховка» вторым</a:t>
            </a:r>
            <a:r>
              <a:rPr lang="ru-RU" dirty="0" smtClean="0"/>
              <a:t> аргументом для придания работе большей убедительности и </a:t>
            </a:r>
            <a:r>
              <a:rPr lang="ru-RU" b="1" i="1" dirty="0" smtClean="0">
                <a:solidFill>
                  <a:srgbClr val="C00000"/>
                </a:solidFill>
              </a:rPr>
              <a:t>для увеличение объема </a:t>
            </a:r>
            <a:r>
              <a:rPr lang="ru-RU" dirty="0" smtClean="0"/>
              <a:t>сочинения при возникновении трудностей в развертывании полноформатного рассуждения.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85000" lnSpcReduction="20000"/>
          </a:bodyPr>
          <a:lstStyle/>
          <a:p>
            <a:pPr lvl="0" algn="ctr">
              <a:buNone/>
            </a:pPr>
            <a:r>
              <a:rPr lang="ru-RU" sz="4200" b="1" i="1" dirty="0" smtClean="0">
                <a:solidFill>
                  <a:srgbClr val="C00000"/>
                </a:solidFill>
              </a:rPr>
              <a:t>Особенности анализа литературного материала при выстраивании аргументации:</a:t>
            </a:r>
          </a:p>
          <a:p>
            <a:pPr lvl="0" algn="ctr">
              <a:buNone/>
            </a:pPr>
            <a:endParaRPr lang="ru-RU" sz="2100" b="1" i="1" dirty="0" smtClean="0">
              <a:solidFill>
                <a:srgbClr val="C00000"/>
              </a:solidFill>
            </a:endParaRPr>
          </a:p>
          <a:p>
            <a:pPr lvl="0"/>
            <a:r>
              <a:rPr lang="ru-RU" dirty="0" smtClean="0"/>
              <a:t> крайне </a:t>
            </a:r>
            <a:r>
              <a:rPr lang="ru-RU" b="1" i="1" dirty="0" smtClean="0">
                <a:solidFill>
                  <a:srgbClr val="C00000"/>
                </a:solidFill>
              </a:rPr>
              <a:t>редко</a:t>
            </a:r>
            <a:r>
              <a:rPr lang="ru-RU" dirty="0" smtClean="0"/>
              <a:t> избирается путь </a:t>
            </a:r>
            <a:r>
              <a:rPr lang="ru-RU" b="1" i="1" dirty="0" smtClean="0">
                <a:solidFill>
                  <a:srgbClr val="C00000"/>
                </a:solidFill>
              </a:rPr>
              <a:t>комплексного анализа</a:t>
            </a:r>
            <a:r>
              <a:rPr lang="ru-RU" dirty="0" smtClean="0"/>
              <a:t> произведения в единстве формы и содержания;</a:t>
            </a:r>
          </a:p>
          <a:p>
            <a:pPr lvl="0"/>
            <a:r>
              <a:rPr lang="ru-RU" dirty="0" smtClean="0"/>
              <a:t>наиболее распространенный путь привлечения литературного материала – </a:t>
            </a:r>
            <a:r>
              <a:rPr lang="ru-RU" b="1" i="1" dirty="0" smtClean="0">
                <a:solidFill>
                  <a:srgbClr val="C00000"/>
                </a:solidFill>
              </a:rPr>
              <a:t>смысловой анализ </a:t>
            </a:r>
            <a:r>
              <a:rPr lang="ru-RU" dirty="0" smtClean="0"/>
              <a:t>текста, обращение к его тематике и проблематике, сюжету и характерам (ученик обращается к произведению, в котором есть искомая тема, проблема и </a:t>
            </a:r>
            <a:r>
              <a:rPr lang="ru-RU" b="1" i="1" dirty="0" smtClean="0">
                <a:solidFill>
                  <a:srgbClr val="C00000"/>
                </a:solidFill>
              </a:rPr>
              <a:t>использует аспектный анализ</a:t>
            </a:r>
            <a:r>
              <a:rPr lang="ru-RU" dirty="0" smtClean="0"/>
              <a:t> литературного текста для подтверждения рассуждений по теме сочинения);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01122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Проблемные зоны, связанные с выбором литературного произведения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643470"/>
          </a:xfrm>
        </p:spPr>
        <p:txBody>
          <a:bodyPr>
            <a:normAutofit fontScale="85000" lnSpcReduction="1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Неправомерность выбора </a:t>
            </a:r>
            <a:r>
              <a:rPr lang="ru-RU" dirty="0" smtClean="0"/>
              <a:t>того или иного литературного источника для подкрепления собственного рассуждения (редкие случаи);</a:t>
            </a:r>
          </a:p>
          <a:p>
            <a:endParaRPr lang="ru-RU" sz="1900" dirty="0" smtClean="0"/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слабое знание выбранного </a:t>
            </a:r>
            <a:r>
              <a:rPr lang="ru-RU" dirty="0" smtClean="0"/>
              <a:t>для аргументации литературного </a:t>
            </a:r>
            <a:r>
              <a:rPr lang="ru-RU" b="1" i="1" dirty="0" smtClean="0">
                <a:solidFill>
                  <a:srgbClr val="C00000"/>
                </a:solidFill>
              </a:rPr>
              <a:t>произведения</a:t>
            </a:r>
            <a:r>
              <a:rPr lang="ru-RU" dirty="0" smtClean="0"/>
              <a:t> (ученик ссылается на небольшой эпизод произведения и рассматривает его изолированно от остального текста, как самостоятельный текст: таким образом выходят из затруднительного положения неначитанные выпускники, создающие иллюзию полноценного обращения к литературному источнику;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01122" cy="1143000"/>
          </a:xfrm>
        </p:spPr>
        <p:txBody>
          <a:bodyPr>
            <a:noAutofit/>
          </a:bodyPr>
          <a:lstStyle/>
          <a:p>
            <a:pPr lvl="0"/>
            <a:r>
              <a:rPr lang="ru-RU" sz="3600" b="1" i="1" dirty="0" smtClean="0">
                <a:solidFill>
                  <a:srgbClr val="C00000"/>
                </a:solidFill>
              </a:rPr>
              <a:t>Проблемные зоны, связанные с выбором литературного произведения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dirty="0" smtClean="0"/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незнание контекста всего художественного произведения</a:t>
            </a:r>
            <a:r>
              <a:rPr lang="ru-RU" dirty="0" smtClean="0"/>
              <a:t> и легкомысленное отношение к художественному произведению, приводящее к фактическим ошибкам вплоть до </a:t>
            </a:r>
            <a:r>
              <a:rPr lang="ru-RU" dirty="0" err="1" smtClean="0"/>
              <a:t>псевдолитературного</a:t>
            </a:r>
            <a:r>
              <a:rPr lang="ru-RU" dirty="0" smtClean="0"/>
              <a:t> мифотворчества);</a:t>
            </a:r>
          </a:p>
          <a:p>
            <a:pPr lvl="0"/>
            <a:r>
              <a:rPr lang="ru-RU" dirty="0" smtClean="0"/>
              <a:t> негативное влияние </a:t>
            </a:r>
            <a:r>
              <a:rPr lang="ru-RU" b="1" i="1" dirty="0" smtClean="0">
                <a:solidFill>
                  <a:srgbClr val="C00000"/>
                </a:solidFill>
              </a:rPr>
              <a:t>массовой литературы </a:t>
            </a:r>
            <a:r>
              <a:rPr lang="ru-RU" dirty="0" smtClean="0"/>
              <a:t>на отбор литературного материала;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572560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Проблемные зоны, связанные с выбором литературного произведения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при опоре на произведения XIX допускается большое количество </a:t>
            </a:r>
            <a:r>
              <a:rPr lang="ru-RU" b="1" i="1" dirty="0" smtClean="0">
                <a:solidFill>
                  <a:srgbClr val="C00000"/>
                </a:solidFill>
              </a:rPr>
              <a:t>фактических ошибок </a:t>
            </a:r>
            <a:r>
              <a:rPr lang="ru-RU" dirty="0" smtClean="0"/>
              <a:t>(в этом отношении более качественно анализируются произведения XX века, изученные недавно).</a:t>
            </a:r>
          </a:p>
          <a:p>
            <a:pPr lvl="0"/>
            <a:r>
              <a:rPr lang="ru-RU" dirty="0" smtClean="0"/>
              <a:t>для аргументации выбирается </a:t>
            </a:r>
            <a:r>
              <a:rPr lang="ru-RU" b="1" i="1" dirty="0" smtClean="0">
                <a:solidFill>
                  <a:srgbClr val="C00000"/>
                </a:solidFill>
              </a:rPr>
              <a:t>отдельный персонаж или </a:t>
            </a:r>
            <a:r>
              <a:rPr lang="ru-RU" b="1" i="1" dirty="0" err="1" smtClean="0">
                <a:solidFill>
                  <a:srgbClr val="C00000"/>
                </a:solidFill>
              </a:rPr>
              <a:t>микросюжет</a:t>
            </a:r>
            <a:r>
              <a:rPr lang="ru-RU" dirty="0" smtClean="0"/>
              <a:t>, рассматриваемый в рамках темы сочинения;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Проблемные зоны, связанные с выбором литературного произведения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предлагается </a:t>
            </a:r>
            <a:r>
              <a:rPr lang="ru-RU" b="1" i="1" dirty="0" smtClean="0">
                <a:solidFill>
                  <a:srgbClr val="C00000"/>
                </a:solidFill>
              </a:rPr>
              <a:t>примитивное толкование </a:t>
            </a:r>
            <a:r>
              <a:rPr lang="ru-RU" dirty="0" smtClean="0"/>
              <a:t>содержания литературного произведения, его упрощенное понимание; дается комментарий к литературному произведению с нарушением диапазона достоверной интерпретации; </a:t>
            </a:r>
            <a:r>
              <a:rPr lang="ru-RU" b="1" i="1" dirty="0" smtClean="0">
                <a:solidFill>
                  <a:srgbClr val="C00000"/>
                </a:solidFill>
              </a:rPr>
              <a:t>допускается искажение художественного текста как следствие его незнания</a:t>
            </a:r>
            <a:r>
              <a:rPr lang="ru-RU" dirty="0" smtClean="0"/>
              <a:t>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798</Words>
  <Application>Microsoft Office PowerPoint</Application>
  <PresentationFormat>Экран (4:3)</PresentationFormat>
  <Paragraphs>51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АНАЛИЗ  «АРГУМЕНТАЦИЯ. ПРИВЛЕЧЕНИЕ ЛИТЕРАТУРНОГО МАТЕРИАЛА»  «КОМПОЗИЦИЯ И ЛОГИКА РАССУЖДЕНИЯ»</vt:lpstr>
      <vt:lpstr>«АРГУМЕНТАЦИЯ. ПРИВЛЕЧЕНИЕ ЛИТЕРАТУРНОГО МАТЕРИАЛА»</vt:lpstr>
      <vt:lpstr>«АРГУМЕНТАЦИЯ. ПРИВЛЕЧЕНИЕ ЛИТЕРАТУРНОГО МАТЕРИАЛА»</vt:lpstr>
      <vt:lpstr>«АРГУМЕНТАЦИЯ. ПРИВЛЕЧЕНИЕ ЛИТЕРАТУРНОГО МАТЕРИАЛА»</vt:lpstr>
      <vt:lpstr>Слайд 5</vt:lpstr>
      <vt:lpstr>Проблемные зоны, связанные с выбором литературного произведения</vt:lpstr>
      <vt:lpstr>Проблемные зоны, связанные с выбором литературного произведения</vt:lpstr>
      <vt:lpstr>Проблемные зоны, связанные с выбором литературного произведения</vt:lpstr>
      <vt:lpstr>Проблемные зоны, связанные с выбором литературного произведения</vt:lpstr>
      <vt:lpstr>Слайд 10</vt:lpstr>
      <vt:lpstr>Проблемные зоны, связанные с аргументацией позиции автора сочинения </vt:lpstr>
      <vt:lpstr>Проблемные зоны, связанные с аргументацией позиции автора сочинения </vt:lpstr>
      <vt:lpstr>Проблемные зоны, связанные с аргументацией позиции автора сочинения</vt:lpstr>
      <vt:lpstr>«КОМПОЗИЦИЯ И ЛОГИКА РАССУЖДЕНИЯ»</vt:lpstr>
      <vt:lpstr>«КОМПОЗИЦИЯ И ЛОГИКА РАССУЖДЕНИЯ»</vt:lpstr>
      <vt:lpstr>«КОМПОЗИЦИЯ И ЛОГИКА РАССУЖДЕНИЯ»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«АРГУМЕНТАЦИЯ. ПРИВЛЕЧЕНИЕ ЛИТЕРАТУРНОГО МАТЕРИАЛА» </dc:title>
  <dc:creator>1</dc:creator>
  <cp:lastModifiedBy>USER</cp:lastModifiedBy>
  <cp:revision>11</cp:revision>
  <dcterms:created xsi:type="dcterms:W3CDTF">2017-10-15T16:20:41Z</dcterms:created>
  <dcterms:modified xsi:type="dcterms:W3CDTF">2017-10-17T10:00:57Z</dcterms:modified>
</cp:coreProperties>
</file>